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61" r:id="rId2"/>
  </p:sldMasterIdLst>
  <p:notesMasterIdLst>
    <p:notesMasterId r:id="rId16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9" r:id="rId13"/>
    <p:sldId id="270" r:id="rId14"/>
    <p:sldId id="268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5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03856f961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g103856f961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fcd5d181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fcd5d181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03856f961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g103856f961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76072" y="1124712"/>
            <a:ext cx="11036700" cy="31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venir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76072" y="4727448"/>
            <a:ext cx="11036700" cy="14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/>
            </a:lvl1pPr>
            <a:lvl2pPr lvl="1" algn="ctr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576072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86968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7" name="Google Shape;17;p2"/>
          <p:cNvSpPr/>
          <p:nvPr/>
        </p:nvSpPr>
        <p:spPr>
          <a:xfrm rot="5400000">
            <a:off x="857490" y="346833"/>
            <a:ext cx="146400" cy="7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 rot="10800000" flipH="1">
            <a:off x="578652" y="4501189"/>
            <a:ext cx="11034600" cy="183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2"/>
          <p:cNvSpPr/>
          <p:nvPr/>
        </p:nvSpPr>
        <p:spPr>
          <a:xfrm>
            <a:off x="558210" y="1162033"/>
            <a:ext cx="3740700" cy="4643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2"/>
          <p:cNvSpPr/>
          <p:nvPr/>
        </p:nvSpPr>
        <p:spPr>
          <a:xfrm>
            <a:off x="498834" y="1618375"/>
            <a:ext cx="146400" cy="82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2"/>
          <p:cNvSpPr txBox="1">
            <a:spLocks noGrp="1"/>
          </p:cNvSpPr>
          <p:nvPr>
            <p:ph type="title"/>
          </p:nvPr>
        </p:nvSpPr>
        <p:spPr>
          <a:xfrm>
            <a:off x="868680" y="1709928"/>
            <a:ext cx="3099900" cy="17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venir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>
            <a:spLocks noGrp="1"/>
          </p:cNvSpPr>
          <p:nvPr>
            <p:ph type="pic" idx="2"/>
          </p:nvPr>
        </p:nvSpPr>
        <p:spPr>
          <a:xfrm>
            <a:off x="4965192" y="1161288"/>
            <a:ext cx="6729900" cy="46452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12"/>
          <p:cNvSpPr txBox="1">
            <a:spLocks noGrp="1"/>
          </p:cNvSpPr>
          <p:nvPr>
            <p:ph type="body" idx="1"/>
          </p:nvPr>
        </p:nvSpPr>
        <p:spPr>
          <a:xfrm>
            <a:off x="868680" y="3438144"/>
            <a:ext cx="30999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dt" idx="10"/>
          </p:nvPr>
        </p:nvSpPr>
        <p:spPr>
          <a:xfrm>
            <a:off x="86868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558209" y="0"/>
            <a:ext cx="11167500" cy="2018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566928" y="0"/>
            <a:ext cx="11155800" cy="201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/>
          <p:nvPr/>
        </p:nvSpPr>
        <p:spPr>
          <a:xfrm>
            <a:off x="498834" y="787352"/>
            <a:ext cx="128100" cy="7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200" cy="11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101682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ctrTitle"/>
          </p:nvPr>
        </p:nvSpPr>
        <p:spPr>
          <a:xfrm>
            <a:off x="576072" y="1124712"/>
            <a:ext cx="11036700" cy="31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venir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1"/>
          </p:nvPr>
        </p:nvSpPr>
        <p:spPr>
          <a:xfrm>
            <a:off x="576072" y="4727448"/>
            <a:ext cx="11036700" cy="14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algn="ctr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576072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86968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40" name="Google Shape;40;p5"/>
          <p:cNvSpPr/>
          <p:nvPr/>
        </p:nvSpPr>
        <p:spPr>
          <a:xfrm rot="5400000">
            <a:off x="857490" y="346833"/>
            <a:ext cx="146400" cy="7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5"/>
          <p:cNvSpPr/>
          <p:nvPr/>
        </p:nvSpPr>
        <p:spPr>
          <a:xfrm rot="10800000" flipH="1">
            <a:off x="578652" y="4501189"/>
            <a:ext cx="11034600" cy="18300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558210" y="4981421"/>
            <a:ext cx="11135100" cy="8229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498834" y="5118581"/>
            <a:ext cx="146400" cy="54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557784" y="640080"/>
            <a:ext cx="108906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venir"/>
              <a:buNone/>
              <a:defRPr sz="6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841248" y="5102352"/>
            <a:ext cx="106071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/>
          <p:nvPr/>
        </p:nvSpPr>
        <p:spPr>
          <a:xfrm>
            <a:off x="558209" y="0"/>
            <a:ext cx="11167500" cy="2018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7"/>
          <p:cNvSpPr/>
          <p:nvPr/>
        </p:nvSpPr>
        <p:spPr>
          <a:xfrm>
            <a:off x="566928" y="0"/>
            <a:ext cx="11155800" cy="201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7"/>
          <p:cNvSpPr/>
          <p:nvPr/>
        </p:nvSpPr>
        <p:spPr>
          <a:xfrm>
            <a:off x="498834" y="787352"/>
            <a:ext cx="128100" cy="7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200" cy="11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49377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2"/>
          </p:nvPr>
        </p:nvSpPr>
        <p:spPr>
          <a:xfrm>
            <a:off x="6345936" y="2478024"/>
            <a:ext cx="49377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/>
          <p:nvPr/>
        </p:nvSpPr>
        <p:spPr>
          <a:xfrm>
            <a:off x="558209" y="0"/>
            <a:ext cx="11167500" cy="2018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8"/>
          <p:cNvSpPr/>
          <p:nvPr/>
        </p:nvSpPr>
        <p:spPr>
          <a:xfrm>
            <a:off x="566928" y="0"/>
            <a:ext cx="11155800" cy="201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8"/>
          <p:cNvSpPr/>
          <p:nvPr/>
        </p:nvSpPr>
        <p:spPr>
          <a:xfrm>
            <a:off x="498834" y="787352"/>
            <a:ext cx="128100" cy="7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8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200" cy="11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body" idx="1"/>
          </p:nvPr>
        </p:nvSpPr>
        <p:spPr>
          <a:xfrm>
            <a:off x="1115568" y="2372650"/>
            <a:ext cx="49377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cap="none"/>
            </a:lvl1pPr>
            <a:lvl2pPr marL="9144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2"/>
          </p:nvPr>
        </p:nvSpPr>
        <p:spPr>
          <a:xfrm>
            <a:off x="1115568" y="3203688"/>
            <a:ext cx="4937700" cy="29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3"/>
          </p:nvPr>
        </p:nvSpPr>
        <p:spPr>
          <a:xfrm>
            <a:off x="6345936" y="2372650"/>
            <a:ext cx="49377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cap="none"/>
            </a:lvl1pPr>
            <a:lvl2pPr marL="9144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4"/>
          </p:nvPr>
        </p:nvSpPr>
        <p:spPr>
          <a:xfrm>
            <a:off x="6345936" y="3203687"/>
            <a:ext cx="4937700" cy="29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>
            <a:off x="665853" y="1533525"/>
            <a:ext cx="10917000" cy="37908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9"/>
          <p:cNvSpPr/>
          <p:nvPr/>
        </p:nvSpPr>
        <p:spPr>
          <a:xfrm>
            <a:off x="609084" y="2971798"/>
            <a:ext cx="1281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1078992" y="1938528"/>
            <a:ext cx="10177200" cy="29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venir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/>
          <p:nvPr/>
        </p:nvSpPr>
        <p:spPr>
          <a:xfrm>
            <a:off x="558210" y="1162033"/>
            <a:ext cx="3740700" cy="4643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1"/>
          <p:cNvSpPr/>
          <p:nvPr/>
        </p:nvSpPr>
        <p:spPr>
          <a:xfrm>
            <a:off x="498834" y="1618375"/>
            <a:ext cx="146400" cy="82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1"/>
          <p:cNvSpPr txBox="1">
            <a:spLocks noGrp="1"/>
          </p:cNvSpPr>
          <p:nvPr>
            <p:ph type="title"/>
          </p:nvPr>
        </p:nvSpPr>
        <p:spPr>
          <a:xfrm>
            <a:off x="868680" y="1709928"/>
            <a:ext cx="3099900" cy="17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venir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body" idx="1"/>
          </p:nvPr>
        </p:nvSpPr>
        <p:spPr>
          <a:xfrm>
            <a:off x="4965192" y="1709928"/>
            <a:ext cx="6729900" cy="40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body" idx="2"/>
          </p:nvPr>
        </p:nvSpPr>
        <p:spPr>
          <a:xfrm>
            <a:off x="868680" y="3429000"/>
            <a:ext cx="3099900" cy="20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dt" idx="10"/>
          </p:nvPr>
        </p:nvSpPr>
        <p:spPr>
          <a:xfrm>
            <a:off x="86868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  <a:defRPr sz="4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venir"/>
              <a:buNone/>
              <a:defRPr sz="4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5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5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1" name="Google Shape;121;p15"/>
          <p:cNvSpPr/>
          <p:nvPr/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5"/>
          <p:cNvSpPr/>
          <p:nvPr/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5" descr="Três itens do Mercado Financeiro que se referem também à Concepção de  Projetos com Design Thinking - Join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5"/>
          <p:cNvSpPr txBox="1">
            <a:spLocks noGrp="1"/>
          </p:cNvSpPr>
          <p:nvPr>
            <p:ph type="ctrTitle"/>
          </p:nvPr>
        </p:nvSpPr>
        <p:spPr>
          <a:xfrm>
            <a:off x="841248" y="1145018"/>
            <a:ext cx="10506456" cy="1076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venir"/>
              <a:buNone/>
            </a:pPr>
            <a:r>
              <a:rPr lang="pt-BR" sz="5000" b="1" dirty="0"/>
              <a:t>GERENCIADOR DE PEDIDOS</a:t>
            </a:r>
            <a:br>
              <a:rPr lang="pt-BR" sz="5000" b="1" dirty="0"/>
            </a:br>
            <a:r>
              <a:rPr lang="pt-BR" sz="2700" b="1" dirty="0"/>
              <a:t>PinocchData</a:t>
            </a:r>
            <a:endParaRPr sz="2700" dirty="0"/>
          </a:p>
        </p:txBody>
      </p:sp>
      <p:sp>
        <p:nvSpPr>
          <p:cNvPr id="125" name="Google Shape;125;p15"/>
          <p:cNvSpPr txBox="1">
            <a:spLocks noGrp="1"/>
          </p:cNvSpPr>
          <p:nvPr>
            <p:ph type="subTitle" idx="1"/>
          </p:nvPr>
        </p:nvSpPr>
        <p:spPr>
          <a:xfrm>
            <a:off x="841248" y="3502152"/>
            <a:ext cx="10506456" cy="2670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pt-BR" sz="2000" b="0" i="0" u="none" strike="noStrike" dirty="0"/>
              <a:t> Caio Emidio Daniel 				RA 821136207 </a:t>
            </a:r>
            <a:endParaRPr sz="2000" b="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pt-BR" sz="2000" b="0" i="0" u="none" strike="noStrike" dirty="0"/>
              <a:t> Geovana Silva Villafranca 			RA 820143966</a:t>
            </a:r>
            <a:endParaRPr sz="2000" b="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pt-BR" sz="2000" b="0" i="0" u="none" strike="noStrike" dirty="0"/>
              <a:t> Jhonata Ferreira de Oliveira 			RA 821124383 </a:t>
            </a:r>
            <a:endParaRPr sz="2000" b="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pt-BR" sz="2000" b="0" i="0" u="none" strike="noStrike" dirty="0"/>
              <a:t> Rafael Tomazelli Lopes 				RA 821120761</a:t>
            </a:r>
            <a:endParaRPr sz="2000" b="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pt-BR" sz="2000" b="0" i="0" u="none" strike="noStrike" dirty="0"/>
              <a:t> Vinicius Ruffo Viviani 				RA 821156267 </a:t>
            </a:r>
            <a:endParaRPr sz="2000" b="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pt-BR" sz="2000" b="0" i="0" u="none" strike="noStrike" dirty="0"/>
              <a:t> Vitor Alves Martins				RA 817122770</a:t>
            </a:r>
            <a:endParaRPr sz="2000" b="0" dirty="0"/>
          </a:p>
          <a:p>
            <a:pPr marL="0" lvl="0" indent="1270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6"/>
          <p:cNvSpPr/>
          <p:nvPr/>
        </p:nvSpPr>
        <p:spPr>
          <a:xfrm>
            <a:off x="558209" y="0"/>
            <a:ext cx="11167500" cy="2018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6"/>
          <p:cNvSpPr/>
          <p:nvPr/>
        </p:nvSpPr>
        <p:spPr>
          <a:xfrm>
            <a:off x="566928" y="0"/>
            <a:ext cx="11155800" cy="201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6"/>
          <p:cNvSpPr/>
          <p:nvPr/>
        </p:nvSpPr>
        <p:spPr>
          <a:xfrm>
            <a:off x="498834" y="787352"/>
            <a:ext cx="128100" cy="7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7" name="Google Shape;347;p26"/>
          <p:cNvSpPr/>
          <p:nvPr/>
        </p:nvSpPr>
        <p:spPr>
          <a:xfrm rot="5400000">
            <a:off x="649169" y="387933"/>
            <a:ext cx="73200" cy="54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26"/>
          <p:cNvSpPr/>
          <p:nvPr/>
        </p:nvSpPr>
        <p:spPr>
          <a:xfrm>
            <a:off x="411480" y="2286000"/>
            <a:ext cx="4389000" cy="18300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26"/>
          <p:cNvSpPr/>
          <p:nvPr/>
        </p:nvSpPr>
        <p:spPr>
          <a:xfrm>
            <a:off x="408432" y="975702"/>
            <a:ext cx="4389000" cy="937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0" name="Google Shape;350;p26"/>
          <p:cNvSpPr txBox="1">
            <a:spLocks noGrp="1"/>
          </p:cNvSpPr>
          <p:nvPr>
            <p:ph type="ctrTitle"/>
          </p:nvPr>
        </p:nvSpPr>
        <p:spPr>
          <a:xfrm>
            <a:off x="412670" y="967120"/>
            <a:ext cx="43848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None/>
            </a:pPr>
            <a:r>
              <a:rPr lang="pt-BR" sz="2400" b="1" dirty="0"/>
              <a:t>CRITÉRIOS DE QUALIDADE</a:t>
            </a:r>
          </a:p>
        </p:txBody>
      </p:sp>
      <p:pic>
        <p:nvPicPr>
          <p:cNvPr id="351" name="Google Shape;3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4216" y="496113"/>
            <a:ext cx="6009575" cy="6009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E1826EC7-46B9-4021-B54C-C67FBAC4F971}"/>
              </a:ext>
            </a:extLst>
          </p:cNvPr>
          <p:cNvGrpSpPr/>
          <p:nvPr/>
        </p:nvGrpSpPr>
        <p:grpSpPr>
          <a:xfrm>
            <a:off x="408432" y="3285051"/>
            <a:ext cx="4936555" cy="2432133"/>
            <a:chOff x="408432" y="3285051"/>
            <a:chExt cx="4936555" cy="2432133"/>
          </a:xfrm>
        </p:grpSpPr>
        <p:sp>
          <p:nvSpPr>
            <p:cNvPr id="353" name="Google Shape;353;p26"/>
            <p:cNvSpPr/>
            <p:nvPr/>
          </p:nvSpPr>
          <p:spPr>
            <a:xfrm>
              <a:off x="448387" y="3767946"/>
              <a:ext cx="4896600" cy="431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6"/>
            <p:cNvSpPr/>
            <p:nvPr/>
          </p:nvSpPr>
          <p:spPr>
            <a:xfrm>
              <a:off x="448387" y="4279652"/>
              <a:ext cx="4896600" cy="431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pt-BR" sz="1800" b="1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457200" lvl="0" indent="-3429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Char char="●"/>
              </a:pPr>
              <a:r>
                <a:rPr lang="pt-BR" sz="1800" b="1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USABILIDADE</a:t>
              </a:r>
              <a:endParaRPr lang="pt-BR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BR" dirty="0"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448387" y="4782551"/>
              <a:ext cx="4896600" cy="431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 txBox="1"/>
            <p:nvPr/>
          </p:nvSpPr>
          <p:spPr>
            <a:xfrm>
              <a:off x="408432" y="4808630"/>
              <a:ext cx="4428957" cy="3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457200" marR="0" lvl="0" indent="-3429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Char char="●"/>
              </a:pPr>
              <a:r>
                <a:rPr lang="pt-BR" sz="1800" b="1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FUNCIONABILIDADE</a:t>
              </a:r>
              <a:endParaRPr lang="pt-BR" sz="18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59" name="Google Shape;359;p26"/>
            <p:cNvSpPr txBox="1"/>
            <p:nvPr/>
          </p:nvSpPr>
          <p:spPr>
            <a:xfrm>
              <a:off x="469462" y="3789021"/>
              <a:ext cx="2918606" cy="3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457200" marR="0" lvl="0" indent="-3429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Char char="●"/>
              </a:pPr>
              <a:r>
                <a:rPr lang="pt-BR" sz="1800" b="1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EFICIÊNCIA</a:t>
              </a:r>
              <a:endParaRPr lang="pt-BR" sz="18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2" name="Google Shape;356;p26">
              <a:extLst>
                <a:ext uri="{FF2B5EF4-FFF2-40B4-BE49-F238E27FC236}">
                  <a16:creationId xmlns:a16="http://schemas.microsoft.com/office/drawing/2014/main" id="{1DF08459-1DA5-4990-BC92-D6CC9FE438DF}"/>
                </a:ext>
              </a:extLst>
            </p:cNvPr>
            <p:cNvSpPr/>
            <p:nvPr/>
          </p:nvSpPr>
          <p:spPr>
            <a:xfrm>
              <a:off x="448387" y="5285484"/>
              <a:ext cx="4896600" cy="431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57;p26">
              <a:extLst>
                <a:ext uri="{FF2B5EF4-FFF2-40B4-BE49-F238E27FC236}">
                  <a16:creationId xmlns:a16="http://schemas.microsoft.com/office/drawing/2014/main" id="{F2A48436-2E18-4F8D-85B3-34075C0DF6B6}"/>
                </a:ext>
              </a:extLst>
            </p:cNvPr>
            <p:cNvSpPr txBox="1"/>
            <p:nvPr/>
          </p:nvSpPr>
          <p:spPr>
            <a:xfrm>
              <a:off x="408432" y="5311563"/>
              <a:ext cx="4428957" cy="38970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457200" marR="0" lvl="0" indent="-3429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Char char="●"/>
              </a:pPr>
              <a:r>
                <a:rPr lang="pt-BR" sz="1800" b="1" i="0" u="none" strike="noStrike" cap="none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ES</a:t>
              </a:r>
              <a:r>
                <a:rPr lang="pt-BR" sz="1800" b="1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TABILIDADE</a:t>
              </a:r>
              <a:endParaRPr lang="pt-BR" sz="18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4" name="Google Shape;356;p26">
              <a:extLst>
                <a:ext uri="{FF2B5EF4-FFF2-40B4-BE49-F238E27FC236}">
                  <a16:creationId xmlns:a16="http://schemas.microsoft.com/office/drawing/2014/main" id="{5F43570B-98BF-479A-A821-F03DEF1589EB}"/>
                </a:ext>
              </a:extLst>
            </p:cNvPr>
            <p:cNvSpPr/>
            <p:nvPr/>
          </p:nvSpPr>
          <p:spPr>
            <a:xfrm>
              <a:off x="448387" y="3285051"/>
              <a:ext cx="4896600" cy="431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57;p26">
              <a:extLst>
                <a:ext uri="{FF2B5EF4-FFF2-40B4-BE49-F238E27FC236}">
                  <a16:creationId xmlns:a16="http://schemas.microsoft.com/office/drawing/2014/main" id="{95ADCAAE-CE64-49AC-A8C3-253D3382F94C}"/>
                </a:ext>
              </a:extLst>
            </p:cNvPr>
            <p:cNvSpPr txBox="1"/>
            <p:nvPr/>
          </p:nvSpPr>
          <p:spPr>
            <a:xfrm>
              <a:off x="408432" y="3311130"/>
              <a:ext cx="4428957" cy="3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457200" marR="0" lvl="0" indent="-3429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Char char="●"/>
              </a:pPr>
              <a:r>
                <a:rPr lang="pt-BR" sz="1800" b="1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MANUTENIBILIDADE</a:t>
              </a:r>
              <a:endParaRPr lang="pt-BR" sz="18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621CE262-7086-4A0B-8EEB-E14A3EFAB46D}"/>
              </a:ext>
            </a:extLst>
          </p:cNvPr>
          <p:cNvSpPr/>
          <p:nvPr/>
        </p:nvSpPr>
        <p:spPr>
          <a:xfrm>
            <a:off x="6302327" y="2269470"/>
            <a:ext cx="5528600" cy="47738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venir"/>
              </a:rPr>
              <a:t>NÃO FUNCIONAL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1E64A4D-B2CC-44F6-8E6E-9AF12A51D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0656" y="2920590"/>
            <a:ext cx="5528600" cy="3212923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Subtipo de teste: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requisitos</a:t>
            </a:r>
            <a:endParaRPr lang="pt-BR" sz="13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Objetivo do teste: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Testar se todos os pedidos pendentes são listados e se eles estão corretos.</a:t>
            </a:r>
            <a:endParaRPr lang="pt-BR" sz="13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Requisitos que motivaram este teste: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RF01 - O sistema deve possibilitar ao usuário listar todos os pedidos que estão disponíveis no momento.</a:t>
            </a:r>
            <a:endParaRPr lang="pt-BR" sz="13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Técnica para criação dos casos de teste: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Baseado em casos de uso.</a:t>
            </a:r>
            <a:endParaRPr lang="pt-BR" sz="1300" b="0" dirty="0">
              <a:effectLst/>
            </a:endParaRPr>
          </a:p>
          <a:p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Pré</a:t>
            </a:r>
            <a:r>
              <a:rPr lang="pt-BR" sz="1300" b="1" dirty="0">
                <a:solidFill>
                  <a:srgbClr val="000000"/>
                </a:solidFill>
                <a:latin typeface="Arial" panose="020B0604020202020204" pitchFamily="34" charset="0"/>
              </a:rPr>
              <a:t>-</a:t>
            </a:r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condições: 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estar logado, haver pedidos novos entrando na base de dados.</a:t>
            </a:r>
            <a:endParaRPr lang="en-US" sz="1300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1820B4A-DDB3-4251-ADFD-CA5513EB3249}"/>
              </a:ext>
            </a:extLst>
          </p:cNvPr>
          <p:cNvSpPr txBox="1">
            <a:spLocks/>
          </p:cNvSpPr>
          <p:nvPr/>
        </p:nvSpPr>
        <p:spPr>
          <a:xfrm>
            <a:off x="6302327" y="2920590"/>
            <a:ext cx="5598940" cy="321292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Subtipo de teste: 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Disponibilidade</a:t>
            </a:r>
            <a:endParaRPr lang="pt-BR" sz="13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Objetivo do teste: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 testar a disponibilidade do sistema</a:t>
            </a:r>
            <a:endParaRPr lang="pt-BR" sz="13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Requisitos que motivaram este teste: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RNF 11 -  O sistema deve ter alta disponibilidade como 85% do tempo.</a:t>
            </a:r>
            <a:endParaRPr lang="pt-BR" sz="13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Técnica para criação dos casos de teste: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testes de sobrecarga.</a:t>
            </a:r>
            <a:endParaRPr lang="pt-BR" sz="1300" b="0" dirty="0">
              <a:effectLst/>
            </a:endParaRPr>
          </a:p>
          <a:p>
            <a:r>
              <a:rPr lang="pt-BR" sz="13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Recursos necessários: </a:t>
            </a:r>
            <a:r>
              <a:rPr lang="pt-BR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Software específico de teste de sobrecarga.</a:t>
            </a:r>
            <a:endParaRPr lang="en-US" sz="1300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A921336-4E34-47B6-A437-329D2AE6497D}"/>
              </a:ext>
            </a:extLst>
          </p:cNvPr>
          <p:cNvSpPr/>
          <p:nvPr/>
        </p:nvSpPr>
        <p:spPr>
          <a:xfrm>
            <a:off x="510656" y="2273122"/>
            <a:ext cx="5528600" cy="47738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venir"/>
              </a:rPr>
              <a:t>FUNCIONAL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825FE0F-C6CA-490A-8238-27E068F311C9}"/>
              </a:ext>
            </a:extLst>
          </p:cNvPr>
          <p:cNvSpPr/>
          <p:nvPr/>
        </p:nvSpPr>
        <p:spPr>
          <a:xfrm>
            <a:off x="6302327" y="2924242"/>
            <a:ext cx="5528600" cy="2660632"/>
          </a:xfrm>
          <a:prstGeom prst="rect">
            <a:avLst/>
          </a:prstGeom>
          <a:noFill/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D88B0994-AA2E-4C57-8C53-EF7301F77D60}"/>
              </a:ext>
            </a:extLst>
          </p:cNvPr>
          <p:cNvGrpSpPr/>
          <p:nvPr/>
        </p:nvGrpSpPr>
        <p:grpSpPr>
          <a:xfrm>
            <a:off x="886734" y="775380"/>
            <a:ext cx="4389042" cy="701728"/>
            <a:chOff x="408432" y="975702"/>
            <a:chExt cx="4389042" cy="937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Google Shape;349;p26">
              <a:extLst>
                <a:ext uri="{FF2B5EF4-FFF2-40B4-BE49-F238E27FC236}">
                  <a16:creationId xmlns:a16="http://schemas.microsoft.com/office/drawing/2014/main" id="{C9C007A0-DEE5-4221-80E8-78931489E63F}"/>
                </a:ext>
              </a:extLst>
            </p:cNvPr>
            <p:cNvSpPr/>
            <p:nvPr/>
          </p:nvSpPr>
          <p:spPr>
            <a:xfrm>
              <a:off x="408432" y="975702"/>
              <a:ext cx="4389000" cy="937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5" name="Google Shape;350;p26">
              <a:extLst>
                <a:ext uri="{FF2B5EF4-FFF2-40B4-BE49-F238E27FC236}">
                  <a16:creationId xmlns:a16="http://schemas.microsoft.com/office/drawing/2014/main" id="{A9D2222C-22A6-46C9-84D6-297E3987C354}"/>
                </a:ext>
              </a:extLst>
            </p:cNvPr>
            <p:cNvSpPr txBox="1">
              <a:spLocks/>
            </p:cNvSpPr>
            <p:nvPr/>
          </p:nvSpPr>
          <p:spPr>
            <a:xfrm>
              <a:off x="412674" y="1054813"/>
              <a:ext cx="4384800" cy="70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Avenir"/>
                <a:buNone/>
                <a:defRPr sz="4000" b="0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SzPts val="2400"/>
              </a:pPr>
              <a:r>
                <a:rPr lang="pt-BR" sz="2400" b="1" dirty="0"/>
                <a:t>PLANO DE TESTES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655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build="p" animBg="1"/>
      <p:bldP spid="5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825FE0F-C6CA-490A-8238-27E068F311C9}"/>
              </a:ext>
            </a:extLst>
          </p:cNvPr>
          <p:cNvSpPr/>
          <p:nvPr/>
        </p:nvSpPr>
        <p:spPr>
          <a:xfrm>
            <a:off x="6302327" y="2924242"/>
            <a:ext cx="5528600" cy="2660632"/>
          </a:xfrm>
          <a:prstGeom prst="rect">
            <a:avLst/>
          </a:prstGeom>
          <a:noFill/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D88B0994-AA2E-4C57-8C53-EF7301F77D60}"/>
              </a:ext>
            </a:extLst>
          </p:cNvPr>
          <p:cNvGrpSpPr/>
          <p:nvPr/>
        </p:nvGrpSpPr>
        <p:grpSpPr>
          <a:xfrm>
            <a:off x="886734" y="775380"/>
            <a:ext cx="4389042" cy="701728"/>
            <a:chOff x="408432" y="975702"/>
            <a:chExt cx="4389042" cy="937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Google Shape;349;p26">
              <a:extLst>
                <a:ext uri="{FF2B5EF4-FFF2-40B4-BE49-F238E27FC236}">
                  <a16:creationId xmlns:a16="http://schemas.microsoft.com/office/drawing/2014/main" id="{C9C007A0-DEE5-4221-80E8-78931489E63F}"/>
                </a:ext>
              </a:extLst>
            </p:cNvPr>
            <p:cNvSpPr/>
            <p:nvPr/>
          </p:nvSpPr>
          <p:spPr>
            <a:xfrm>
              <a:off x="408432" y="975702"/>
              <a:ext cx="4389000" cy="937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5" name="Google Shape;350;p26">
              <a:extLst>
                <a:ext uri="{FF2B5EF4-FFF2-40B4-BE49-F238E27FC236}">
                  <a16:creationId xmlns:a16="http://schemas.microsoft.com/office/drawing/2014/main" id="{A9D2222C-22A6-46C9-84D6-297E3987C354}"/>
                </a:ext>
              </a:extLst>
            </p:cNvPr>
            <p:cNvSpPr txBox="1">
              <a:spLocks/>
            </p:cNvSpPr>
            <p:nvPr/>
          </p:nvSpPr>
          <p:spPr>
            <a:xfrm>
              <a:off x="412674" y="1054813"/>
              <a:ext cx="4384800" cy="70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Avenir"/>
                <a:buNone/>
                <a:defRPr sz="4000" b="0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SzPts val="2400"/>
              </a:pPr>
              <a:r>
                <a:rPr lang="pt-BR" sz="2400" b="1" dirty="0"/>
                <a:t>ROTEIRO DE TESTES</a:t>
              </a:r>
            </a:p>
          </p:txBody>
        </p:sp>
      </p:grpSp>
      <p:pic>
        <p:nvPicPr>
          <p:cNvPr id="17" name="Imagem 16">
            <a:extLst>
              <a:ext uri="{FF2B5EF4-FFF2-40B4-BE49-F238E27FC236}">
                <a16:creationId xmlns:a16="http://schemas.microsoft.com/office/drawing/2014/main" id="{90D7C5A2-CE69-4EF6-9796-C3CC2B98E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03" y="1737359"/>
            <a:ext cx="11169746" cy="49955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27462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7"/>
          <p:cNvSpPr txBox="1"/>
          <p:nvPr/>
        </p:nvSpPr>
        <p:spPr>
          <a:xfrm>
            <a:off x="1732500" y="2471000"/>
            <a:ext cx="8727000" cy="15699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latin typeface="Avenir"/>
                <a:ea typeface="Avenir"/>
                <a:cs typeface="Avenir"/>
                <a:sym typeface="Avenir"/>
              </a:rPr>
              <a:t>Muito obrigado</a:t>
            </a:r>
            <a:r>
              <a:rPr lang="pt-BR" sz="3000" dirty="0">
                <a:latin typeface="Avenir"/>
                <a:ea typeface="Avenir"/>
                <a:cs typeface="Avenir"/>
                <a:sym typeface="Avenir"/>
              </a:rPr>
              <a:t> pela atenção e  pelo carinho com o nosso projeto, esperamos que tenham gostado e que nos acompanhem durante esta jornada.</a:t>
            </a:r>
            <a:endParaRPr sz="30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7" name="Google Shape;367;p27"/>
          <p:cNvSpPr txBox="1"/>
          <p:nvPr/>
        </p:nvSpPr>
        <p:spPr>
          <a:xfrm>
            <a:off x="1415700" y="1349650"/>
            <a:ext cx="93606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 b="1" dirty="0">
                <a:latin typeface="Avenir"/>
                <a:ea typeface="Avenir"/>
                <a:cs typeface="Avenir"/>
                <a:sym typeface="Avenir"/>
              </a:rPr>
              <a:t>PinnochData </a:t>
            </a:r>
            <a:endParaRPr sz="3300" b="1" dirty="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7176" name="Picture 8" descr="Gratidão Logo Vector (.EPS) Free Download">
            <a:extLst>
              <a:ext uri="{FF2B5EF4-FFF2-40B4-BE49-F238E27FC236}">
                <a16:creationId xmlns:a16="http://schemas.microsoft.com/office/drawing/2014/main" id="{44FCC4CE-CA26-40EC-9CCB-CA50C37CB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2228" y="4656778"/>
            <a:ext cx="4087543" cy="170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07B6AF58-9C51-4B23-9599-66E9A687E174}"/>
              </a:ext>
            </a:extLst>
          </p:cNvPr>
          <p:cNvSpPr txBox="1"/>
          <p:nvPr/>
        </p:nvSpPr>
        <p:spPr>
          <a:xfrm rot="20660575">
            <a:off x="3208168" y="5082045"/>
            <a:ext cx="11957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/>
              <a:t>#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7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30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30" tmFilter="0, 0; 0.125,0.2665; 0.25,0.4; 0.375,0.465; 0.5,0.5;  0.625,0.535; 0.75,0.6; 0.875,0.7335; 1,1">
                                          <p:stCondLst>
                                            <p:cond delay="83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15" tmFilter="0, 0; 0.125,0.2665; 0.25,0.4; 0.375,0.465; 0.5,0.5;  0.625,0.535; 0.75,0.6; 0.875,0.7335; 1,1">
                                          <p:stCondLst>
                                            <p:cond delay="1655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5" tmFilter="0, 0; 0.125,0.2665; 0.25,0.4; 0.375,0.465; 0.5,0.5;  0.625,0.535; 0.75,0.6; 0.875,0.7335; 1,1">
                                          <p:stCondLst>
                                            <p:cond delay="207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33">
                                          <p:stCondLst>
                                            <p:cond delay="812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207" decel="50000">
                                          <p:stCondLst>
                                            <p:cond delay="845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33">
                                          <p:stCondLst>
                                            <p:cond delay="164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207" decel="50000">
                                          <p:stCondLst>
                                            <p:cond delay="1673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33">
                                          <p:stCondLst>
                                            <p:cond delay="2052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207" decel="50000">
                                          <p:stCondLst>
                                            <p:cond delay="2085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33">
                                          <p:stCondLst>
                                            <p:cond delay="226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207" decel="50000">
                                          <p:stCondLst>
                                            <p:cond delay="2293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7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27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30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30" tmFilter="0, 0; 0.125,0.2665; 0.25,0.4; 0.375,0.465; 0.5,0.5;  0.625,0.535; 0.75,0.6; 0.875,0.7335; 1,1">
                                          <p:stCondLst>
                                            <p:cond delay="83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15" tmFilter="0, 0; 0.125,0.2665; 0.25,0.4; 0.375,0.465; 0.5,0.5;  0.625,0.535; 0.75,0.6; 0.875,0.7335; 1,1">
                                          <p:stCondLst>
                                            <p:cond delay="165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5" tmFilter="0, 0; 0.125,0.2665; 0.25,0.4; 0.375,0.465; 0.5,0.5;  0.625,0.535; 0.75,0.6; 0.875,0.7335; 1,1">
                                          <p:stCondLst>
                                            <p:cond delay="207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33">
                                          <p:stCondLst>
                                            <p:cond delay="8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207" decel="50000">
                                          <p:stCondLst>
                                            <p:cond delay="84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33">
                                          <p:stCondLst>
                                            <p:cond delay="164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207" decel="50000">
                                          <p:stCondLst>
                                            <p:cond delay="1673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33">
                                          <p:stCondLst>
                                            <p:cond delay="205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207" decel="50000">
                                          <p:stCondLst>
                                            <p:cond delay="208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33">
                                          <p:stCondLst>
                                            <p:cond delay="226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207" decel="50000">
                                          <p:stCondLst>
                                            <p:cond delay="2293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7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7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2" name="Google Shape;152;p17"/>
          <p:cNvSpPr/>
          <p:nvPr/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7"/>
          <p:cNvSpPr/>
          <p:nvPr/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p17" descr="Tela de computador com imagem de personagem de desenho animado&#10;&#10;Descrição gerada automaticamente com confiança média"/>
          <p:cNvPicPr preferRelativeResize="0"/>
          <p:nvPr/>
        </p:nvPicPr>
        <p:blipFill rotWithShape="1">
          <a:blip r:embed="rId3">
            <a:alphaModFix/>
          </a:blip>
          <a:srcRect l="8844" r="8847" b="2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 extrusionOk="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noFill/>
          <a:ln>
            <a:noFill/>
          </a:ln>
          <a:effectLst>
            <a:outerShdw blurRad="50800" dist="38100" dir="10800000" algn="r" rotWithShape="0">
              <a:srgbClr val="D8D8D8">
                <a:alpha val="29803"/>
              </a:srgbClr>
            </a:outerShdw>
          </a:effectLst>
        </p:spPr>
      </p:pic>
      <p:sp>
        <p:nvSpPr>
          <p:cNvPr id="155" name="Google Shape;155;p17"/>
          <p:cNvSpPr/>
          <p:nvPr/>
        </p:nvSpPr>
        <p:spPr>
          <a:xfrm>
            <a:off x="408432" y="1031974"/>
            <a:ext cx="4389120" cy="937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6" name="Google Shape;156;p17"/>
          <p:cNvSpPr txBox="1">
            <a:spLocks noGrp="1"/>
          </p:cNvSpPr>
          <p:nvPr>
            <p:ph type="ctrTitle"/>
          </p:nvPr>
        </p:nvSpPr>
        <p:spPr>
          <a:xfrm>
            <a:off x="408432" y="1016321"/>
            <a:ext cx="4389120" cy="885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venir"/>
              <a:buNone/>
            </a:pPr>
            <a:r>
              <a:rPr lang="pt-BR" sz="2400" b="1" dirty="0"/>
              <a:t>PROGRAMA IDEALIZADO PARA RAMO DE VAREJO</a:t>
            </a:r>
            <a:endParaRPr sz="2400" dirty="0"/>
          </a:p>
        </p:txBody>
      </p:sp>
      <p:sp>
        <p:nvSpPr>
          <p:cNvPr id="160" name="Google Shape;160;p17"/>
          <p:cNvSpPr/>
          <p:nvPr/>
        </p:nvSpPr>
        <p:spPr>
          <a:xfrm>
            <a:off x="1594058" y="2688773"/>
            <a:ext cx="3713994" cy="1023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FC40B60D-F73F-425B-A2DA-108EEEC847C1}"/>
              </a:ext>
            </a:extLst>
          </p:cNvPr>
          <p:cNvGrpSpPr/>
          <p:nvPr/>
        </p:nvGrpSpPr>
        <p:grpSpPr>
          <a:xfrm>
            <a:off x="411479" y="2688773"/>
            <a:ext cx="4896574" cy="1023877"/>
            <a:chOff x="411479" y="2688773"/>
            <a:chExt cx="4896574" cy="1023877"/>
          </a:xfrm>
        </p:grpSpPr>
        <p:sp>
          <p:nvSpPr>
            <p:cNvPr id="158" name="Google Shape;158;p17"/>
            <p:cNvSpPr/>
            <p:nvPr/>
          </p:nvSpPr>
          <p:spPr>
            <a:xfrm>
              <a:off x="411479" y="2688773"/>
              <a:ext cx="4896574" cy="1023877"/>
            </a:xfrm>
            <a:prstGeom prst="roundRect">
              <a:avLst>
                <a:gd name="adj" fmla="val 10000"/>
              </a:avLst>
            </a:prstGeom>
            <a:solidFill>
              <a:srgbClr val="FBE1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721202" y="2919146"/>
              <a:ext cx="563132" cy="563132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7"/>
            <p:cNvSpPr txBox="1"/>
            <p:nvPr/>
          </p:nvSpPr>
          <p:spPr>
            <a:xfrm>
              <a:off x="1594058" y="2688773"/>
              <a:ext cx="3713994" cy="10238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350" tIns="108350" rIns="108350" bIns="108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venir"/>
                <a:buNone/>
              </a:pPr>
              <a:r>
                <a:rPr lang="pt-BR" sz="1600" b="1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AUTOMATIZAÇÃO DOS PEDIDOS</a:t>
              </a:r>
              <a:endParaRPr sz="16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164" name="Google Shape;164;p17"/>
          <p:cNvSpPr/>
          <p:nvPr/>
        </p:nvSpPr>
        <p:spPr>
          <a:xfrm>
            <a:off x="1594058" y="3968621"/>
            <a:ext cx="3713994" cy="1023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806488B-F1BD-4C61-B059-DF36D2EDA24A}"/>
              </a:ext>
            </a:extLst>
          </p:cNvPr>
          <p:cNvGrpSpPr/>
          <p:nvPr/>
        </p:nvGrpSpPr>
        <p:grpSpPr>
          <a:xfrm>
            <a:off x="411479" y="3968621"/>
            <a:ext cx="4896574" cy="1023877"/>
            <a:chOff x="411479" y="3968621"/>
            <a:chExt cx="4896574" cy="1023877"/>
          </a:xfrm>
        </p:grpSpPr>
        <p:sp>
          <p:nvSpPr>
            <p:cNvPr id="162" name="Google Shape;162;p17"/>
            <p:cNvSpPr/>
            <p:nvPr/>
          </p:nvSpPr>
          <p:spPr>
            <a:xfrm>
              <a:off x="411479" y="3968621"/>
              <a:ext cx="4896574" cy="1023877"/>
            </a:xfrm>
            <a:prstGeom prst="roundRect">
              <a:avLst>
                <a:gd name="adj" fmla="val 10000"/>
              </a:avLst>
            </a:prstGeom>
            <a:solidFill>
              <a:srgbClr val="FBE1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721202" y="4198993"/>
              <a:ext cx="563132" cy="56313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 txBox="1"/>
            <p:nvPr/>
          </p:nvSpPr>
          <p:spPr>
            <a:xfrm>
              <a:off x="1594058" y="3968621"/>
              <a:ext cx="3713994" cy="10238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350" tIns="108350" rIns="108350" bIns="108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venir"/>
                <a:buNone/>
              </a:pPr>
              <a:r>
                <a:rPr lang="pt-BR" sz="1600" b="1" i="0" u="none" strike="noStrike" cap="none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AUMENTO DA PERFORMANCE</a:t>
              </a:r>
              <a:endParaRPr sz="16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168" name="Google Shape;168;p17"/>
          <p:cNvSpPr/>
          <p:nvPr/>
        </p:nvSpPr>
        <p:spPr>
          <a:xfrm>
            <a:off x="1594058" y="5248468"/>
            <a:ext cx="3713994" cy="1023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D7E164B3-15FC-4468-895B-2CBE332D7337}"/>
              </a:ext>
            </a:extLst>
          </p:cNvPr>
          <p:cNvGrpSpPr/>
          <p:nvPr/>
        </p:nvGrpSpPr>
        <p:grpSpPr>
          <a:xfrm>
            <a:off x="411479" y="5248468"/>
            <a:ext cx="4896574" cy="1023877"/>
            <a:chOff x="411479" y="5248468"/>
            <a:chExt cx="4896574" cy="1023877"/>
          </a:xfrm>
        </p:grpSpPr>
        <p:sp>
          <p:nvSpPr>
            <p:cNvPr id="166" name="Google Shape;166;p17"/>
            <p:cNvSpPr/>
            <p:nvPr/>
          </p:nvSpPr>
          <p:spPr>
            <a:xfrm>
              <a:off x="411479" y="5248468"/>
              <a:ext cx="4896574" cy="1023877"/>
            </a:xfrm>
            <a:prstGeom prst="roundRect">
              <a:avLst>
                <a:gd name="adj" fmla="val 10000"/>
              </a:avLst>
            </a:prstGeom>
            <a:solidFill>
              <a:srgbClr val="FBE1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721202" y="5478841"/>
              <a:ext cx="563132" cy="56313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 txBox="1"/>
            <p:nvPr/>
          </p:nvSpPr>
          <p:spPr>
            <a:xfrm>
              <a:off x="1594058" y="5248468"/>
              <a:ext cx="3713994" cy="10238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350" tIns="108350" rIns="108350" bIns="108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venir"/>
                <a:buNone/>
              </a:pPr>
              <a:r>
                <a:rPr lang="pt-BR" sz="1600" b="1" i="0" u="none" strike="noStrike" cap="none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GERENCIAMENTO ORGANIZADO DE REGISTROS(CLIENTES E COMPRAS)</a:t>
              </a:r>
              <a:endParaRPr sz="16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8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8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8" name="Google Shape;178;p18"/>
          <p:cNvSpPr/>
          <p:nvPr/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8"/>
          <p:cNvSpPr/>
          <p:nvPr/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411479" y="2688336"/>
            <a:ext cx="4896574" cy="3584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t-BR" sz="2000" b="1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UM SOFTWARE QUE MELHORE A PERFORMANCE NO GERENCIAMENTO DE PEDIDOS.</a:t>
            </a:r>
            <a:endParaRPr/>
          </a:p>
        </p:txBody>
      </p:sp>
      <p:sp>
        <p:nvSpPr>
          <p:cNvPr id="181" name="Google Shape;181;p18"/>
          <p:cNvSpPr/>
          <p:nvPr/>
        </p:nvSpPr>
        <p:spPr>
          <a:xfrm>
            <a:off x="408432" y="975702"/>
            <a:ext cx="4389120" cy="937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2" name="Google Shape;182;p18"/>
          <p:cNvSpPr txBox="1">
            <a:spLocks noGrp="1"/>
          </p:cNvSpPr>
          <p:nvPr>
            <p:ph type="ctrTitle"/>
          </p:nvPr>
        </p:nvSpPr>
        <p:spPr>
          <a:xfrm>
            <a:off x="441595" y="1030964"/>
            <a:ext cx="4322794" cy="70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venir"/>
              <a:buNone/>
            </a:pPr>
            <a:r>
              <a:rPr lang="pt-BR" sz="3000" b="1" dirty="0"/>
              <a:t>IDEIAS CENTRAIS</a:t>
            </a:r>
            <a:endParaRPr sz="3000" dirty="0"/>
          </a:p>
        </p:txBody>
      </p:sp>
      <p:pic>
        <p:nvPicPr>
          <p:cNvPr id="183" name="Google Shape;18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3162" y="3756074"/>
            <a:ext cx="4756431" cy="2900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01327" y="625683"/>
            <a:ext cx="5838940" cy="5652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9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9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3" name="Google Shape;193;p19"/>
          <p:cNvSpPr/>
          <p:nvPr/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9"/>
          <p:cNvSpPr/>
          <p:nvPr/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9"/>
          <p:cNvSpPr/>
          <p:nvPr/>
        </p:nvSpPr>
        <p:spPr>
          <a:xfrm>
            <a:off x="408432" y="975702"/>
            <a:ext cx="4389120" cy="937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6" name="Google Shape;196;p19"/>
          <p:cNvSpPr txBox="1">
            <a:spLocks noGrp="1"/>
          </p:cNvSpPr>
          <p:nvPr>
            <p:ph type="ctrTitle"/>
          </p:nvPr>
        </p:nvSpPr>
        <p:spPr>
          <a:xfrm>
            <a:off x="412670" y="1139396"/>
            <a:ext cx="4384882" cy="70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None/>
            </a:pPr>
            <a:r>
              <a:rPr lang="pt-BR" sz="2400" b="1"/>
              <a:t>DEFINIÇÃO NO MODELO DE PROCESSO</a:t>
            </a:r>
            <a:endParaRPr/>
          </a:p>
        </p:txBody>
      </p:sp>
      <p:pic>
        <p:nvPicPr>
          <p:cNvPr id="197" name="Google Shape;19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88234" y="2248497"/>
            <a:ext cx="6740186" cy="44776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AC7DB77F-1833-4932-9EF1-B7D322D82385}"/>
              </a:ext>
            </a:extLst>
          </p:cNvPr>
          <p:cNvGrpSpPr/>
          <p:nvPr/>
        </p:nvGrpSpPr>
        <p:grpSpPr>
          <a:xfrm>
            <a:off x="245830" y="2604543"/>
            <a:ext cx="4896574" cy="455715"/>
            <a:chOff x="245830" y="2604543"/>
            <a:chExt cx="4896574" cy="455715"/>
          </a:xfrm>
        </p:grpSpPr>
        <p:sp>
          <p:nvSpPr>
            <p:cNvPr id="199" name="Google Shape;199;p19"/>
            <p:cNvSpPr/>
            <p:nvPr/>
          </p:nvSpPr>
          <p:spPr>
            <a:xfrm>
              <a:off x="245830" y="2604543"/>
              <a:ext cx="4896574" cy="45571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9"/>
            <p:cNvSpPr txBox="1"/>
            <p:nvPr/>
          </p:nvSpPr>
          <p:spPr>
            <a:xfrm>
              <a:off x="268076" y="2626789"/>
              <a:ext cx="4529476" cy="411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375" tIns="72375" rIns="72375" bIns="723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venir"/>
                <a:buNone/>
              </a:pPr>
              <a:r>
                <a:rPr lang="pt-BR" sz="1900" b="1" i="0" u="none" strike="noStrike" cap="none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MODELO DE PROCESSO SCRUM</a:t>
              </a:r>
              <a:endParaRPr sz="19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7EC38400-266D-434D-853B-B0EFF9451926}"/>
              </a:ext>
            </a:extLst>
          </p:cNvPr>
          <p:cNvGrpSpPr/>
          <p:nvPr/>
        </p:nvGrpSpPr>
        <p:grpSpPr>
          <a:xfrm>
            <a:off x="245830" y="3114978"/>
            <a:ext cx="4896574" cy="455715"/>
            <a:chOff x="245830" y="3114978"/>
            <a:chExt cx="4896574" cy="455715"/>
          </a:xfrm>
        </p:grpSpPr>
        <p:sp>
          <p:nvSpPr>
            <p:cNvPr id="201" name="Google Shape;201;p19"/>
            <p:cNvSpPr/>
            <p:nvPr/>
          </p:nvSpPr>
          <p:spPr>
            <a:xfrm>
              <a:off x="245830" y="3114978"/>
              <a:ext cx="4896574" cy="45571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9"/>
            <p:cNvSpPr txBox="1"/>
            <p:nvPr/>
          </p:nvSpPr>
          <p:spPr>
            <a:xfrm>
              <a:off x="268076" y="3137224"/>
              <a:ext cx="4529476" cy="411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375" tIns="72375" rIns="72375" bIns="723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venir"/>
                <a:buNone/>
              </a:pPr>
              <a:r>
                <a:rPr lang="pt-BR" sz="1900" b="1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-FLEXIBILIDADE DOS RESULTADOS</a:t>
              </a:r>
              <a:endParaRPr sz="19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3DDCDCC0-A02C-4FE4-B46C-024798A5D24A}"/>
              </a:ext>
            </a:extLst>
          </p:cNvPr>
          <p:cNvGrpSpPr/>
          <p:nvPr/>
        </p:nvGrpSpPr>
        <p:grpSpPr>
          <a:xfrm>
            <a:off x="245830" y="3625413"/>
            <a:ext cx="4896574" cy="455715"/>
            <a:chOff x="245830" y="3625413"/>
            <a:chExt cx="4896574" cy="455715"/>
          </a:xfrm>
        </p:grpSpPr>
        <p:sp>
          <p:nvSpPr>
            <p:cNvPr id="203" name="Google Shape;203;p19"/>
            <p:cNvSpPr/>
            <p:nvPr/>
          </p:nvSpPr>
          <p:spPr>
            <a:xfrm>
              <a:off x="245830" y="3625413"/>
              <a:ext cx="4896574" cy="45571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9"/>
            <p:cNvSpPr txBox="1"/>
            <p:nvPr/>
          </p:nvSpPr>
          <p:spPr>
            <a:xfrm>
              <a:off x="268076" y="3647659"/>
              <a:ext cx="4529476" cy="411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375" tIns="72375" rIns="72375" bIns="723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venir"/>
                <a:buNone/>
              </a:pPr>
              <a:r>
                <a:rPr lang="pt-BR" sz="190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-FLEXIBILIDADE DOS PRAZOS</a:t>
              </a:r>
              <a:endParaRPr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5467F5D6-3DE4-469E-AAB2-3A80BFB23D29}"/>
              </a:ext>
            </a:extLst>
          </p:cNvPr>
          <p:cNvGrpSpPr/>
          <p:nvPr/>
        </p:nvGrpSpPr>
        <p:grpSpPr>
          <a:xfrm>
            <a:off x="245830" y="4135848"/>
            <a:ext cx="4896574" cy="455715"/>
            <a:chOff x="245830" y="4135848"/>
            <a:chExt cx="4896574" cy="455715"/>
          </a:xfrm>
        </p:grpSpPr>
        <p:sp>
          <p:nvSpPr>
            <p:cNvPr id="205" name="Google Shape;205;p19"/>
            <p:cNvSpPr/>
            <p:nvPr/>
          </p:nvSpPr>
          <p:spPr>
            <a:xfrm>
              <a:off x="245830" y="4135848"/>
              <a:ext cx="4896574" cy="45571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19"/>
            <p:cNvSpPr txBox="1"/>
            <p:nvPr/>
          </p:nvSpPr>
          <p:spPr>
            <a:xfrm>
              <a:off x="268076" y="4158094"/>
              <a:ext cx="4416466" cy="411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375" tIns="72375" rIns="72375" bIns="723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venir"/>
                <a:buNone/>
              </a:pPr>
              <a:r>
                <a:rPr lang="pt-BR" sz="190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-TIMES PEQUENOS</a:t>
              </a:r>
              <a:endParaRPr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ED615961-8A56-4EC6-895B-41ABEBFD02F8}"/>
              </a:ext>
            </a:extLst>
          </p:cNvPr>
          <p:cNvGrpSpPr/>
          <p:nvPr/>
        </p:nvGrpSpPr>
        <p:grpSpPr>
          <a:xfrm>
            <a:off x="245830" y="4646283"/>
            <a:ext cx="4896574" cy="455715"/>
            <a:chOff x="245830" y="4646283"/>
            <a:chExt cx="4896574" cy="455715"/>
          </a:xfrm>
        </p:grpSpPr>
        <p:sp>
          <p:nvSpPr>
            <p:cNvPr id="207" name="Google Shape;207;p19"/>
            <p:cNvSpPr/>
            <p:nvPr/>
          </p:nvSpPr>
          <p:spPr>
            <a:xfrm>
              <a:off x="245830" y="4646283"/>
              <a:ext cx="4896574" cy="45571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9"/>
            <p:cNvSpPr txBox="1"/>
            <p:nvPr/>
          </p:nvSpPr>
          <p:spPr>
            <a:xfrm>
              <a:off x="268076" y="4668529"/>
              <a:ext cx="4529476" cy="411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375" tIns="72375" rIns="72375" bIns="723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venir"/>
                <a:buNone/>
              </a:pPr>
              <a:r>
                <a:rPr lang="pt-BR" sz="1900" b="1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-REVISÕES CONSTANTES</a:t>
              </a:r>
              <a:endParaRPr sz="19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1E9E0852-9355-40DA-A3CE-DA7AA2AE39A6}"/>
              </a:ext>
            </a:extLst>
          </p:cNvPr>
          <p:cNvGrpSpPr/>
          <p:nvPr/>
        </p:nvGrpSpPr>
        <p:grpSpPr>
          <a:xfrm>
            <a:off x="245830" y="5156718"/>
            <a:ext cx="4896574" cy="455715"/>
            <a:chOff x="245830" y="5156718"/>
            <a:chExt cx="4896574" cy="455715"/>
          </a:xfrm>
        </p:grpSpPr>
        <p:sp>
          <p:nvSpPr>
            <p:cNvPr id="209" name="Google Shape;209;p19"/>
            <p:cNvSpPr/>
            <p:nvPr/>
          </p:nvSpPr>
          <p:spPr>
            <a:xfrm>
              <a:off x="245830" y="5156718"/>
              <a:ext cx="4896574" cy="45571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9"/>
            <p:cNvSpPr txBox="1"/>
            <p:nvPr/>
          </p:nvSpPr>
          <p:spPr>
            <a:xfrm>
              <a:off x="268076" y="5178964"/>
              <a:ext cx="4233586" cy="411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375" tIns="72375" rIns="72375" bIns="723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venir"/>
                <a:buNone/>
              </a:pPr>
              <a:r>
                <a:rPr lang="pt-BR" sz="190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-COLABORAÇÃO</a:t>
              </a:r>
              <a:endParaRPr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0BE4FA7-526F-4C6C-81AE-75FB0BD80713}"/>
              </a:ext>
            </a:extLst>
          </p:cNvPr>
          <p:cNvGrpSpPr/>
          <p:nvPr/>
        </p:nvGrpSpPr>
        <p:grpSpPr>
          <a:xfrm>
            <a:off x="245830" y="5667153"/>
            <a:ext cx="4896574" cy="455715"/>
            <a:chOff x="245830" y="5667153"/>
            <a:chExt cx="4896574" cy="455715"/>
          </a:xfrm>
        </p:grpSpPr>
        <p:sp>
          <p:nvSpPr>
            <p:cNvPr id="211" name="Google Shape;211;p19"/>
            <p:cNvSpPr/>
            <p:nvPr/>
          </p:nvSpPr>
          <p:spPr>
            <a:xfrm>
              <a:off x="245830" y="5667153"/>
              <a:ext cx="4896574" cy="45571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9"/>
            <p:cNvSpPr txBox="1"/>
            <p:nvPr/>
          </p:nvSpPr>
          <p:spPr>
            <a:xfrm>
              <a:off x="268076" y="5689399"/>
              <a:ext cx="4529476" cy="411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375" tIns="72375" rIns="72375" bIns="723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Avenir"/>
                <a:buNone/>
              </a:pPr>
              <a:r>
                <a:rPr lang="pt-BR" sz="190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-ORIENTADO A OBJETOS</a:t>
              </a:r>
              <a:endParaRPr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0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0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1" name="Google Shape;221;p20"/>
          <p:cNvSpPr/>
          <p:nvPr/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0"/>
          <p:cNvSpPr/>
          <p:nvPr/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0"/>
          <p:cNvSpPr/>
          <p:nvPr/>
        </p:nvSpPr>
        <p:spPr>
          <a:xfrm>
            <a:off x="408432" y="975702"/>
            <a:ext cx="4389120" cy="937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4" name="Google Shape;224;p20"/>
          <p:cNvSpPr txBox="1">
            <a:spLocks noGrp="1"/>
          </p:cNvSpPr>
          <p:nvPr>
            <p:ph type="ctrTitle"/>
          </p:nvPr>
        </p:nvSpPr>
        <p:spPr>
          <a:xfrm>
            <a:off x="466344" y="1211629"/>
            <a:ext cx="4323641" cy="70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None/>
            </a:pPr>
            <a:r>
              <a:rPr lang="pt-BR" sz="3000" b="1" dirty="0"/>
              <a:t>DIAGRAMA DE CASO DE USO</a:t>
            </a:r>
            <a:endParaRPr sz="3000" dirty="0"/>
          </a:p>
        </p:txBody>
      </p:sp>
      <p:pic>
        <p:nvPicPr>
          <p:cNvPr id="225" name="Google Shape;22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09599" y="348101"/>
            <a:ext cx="6762787" cy="60062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" name="Google Shape;226;p20"/>
          <p:cNvGrpSpPr/>
          <p:nvPr/>
        </p:nvGrpSpPr>
        <p:grpSpPr>
          <a:xfrm>
            <a:off x="57002" y="2974036"/>
            <a:ext cx="4896574" cy="2419502"/>
            <a:chOff x="0" y="582472"/>
            <a:chExt cx="4896574" cy="2419502"/>
          </a:xfrm>
        </p:grpSpPr>
        <p:sp>
          <p:nvSpPr>
            <p:cNvPr id="227" name="Google Shape;227;p20"/>
            <p:cNvSpPr/>
            <p:nvPr/>
          </p:nvSpPr>
          <p:spPr>
            <a:xfrm>
              <a:off x="0" y="582472"/>
              <a:ext cx="4896574" cy="1075334"/>
            </a:xfrm>
            <a:prstGeom prst="roundRect">
              <a:avLst>
                <a:gd name="adj" fmla="val 10000"/>
              </a:avLst>
            </a:prstGeom>
            <a:solidFill>
              <a:srgbClr val="FBE1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0"/>
            <p:cNvSpPr/>
            <p:nvPr/>
          </p:nvSpPr>
          <p:spPr>
            <a:xfrm>
              <a:off x="325288" y="824423"/>
              <a:ext cx="591433" cy="591433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0"/>
            <p:cNvSpPr/>
            <p:nvPr/>
          </p:nvSpPr>
          <p:spPr>
            <a:xfrm>
              <a:off x="1242011" y="582472"/>
              <a:ext cx="3654562" cy="10753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0"/>
            <p:cNvSpPr txBox="1"/>
            <p:nvPr/>
          </p:nvSpPr>
          <p:spPr>
            <a:xfrm>
              <a:off x="1242011" y="582472"/>
              <a:ext cx="3654562" cy="10753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800" tIns="113800" rIns="113800" bIns="1138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venir"/>
                <a:buNone/>
              </a:pPr>
              <a:r>
                <a:rPr lang="pt-BR" sz="1400" b="1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DIAGRAMA QUE REPRESENTA O SOFTWARE DE CONTROLE DE PEDIDOS</a:t>
              </a:r>
              <a:endPara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31" name="Google Shape;231;p20"/>
            <p:cNvSpPr/>
            <p:nvPr/>
          </p:nvSpPr>
          <p:spPr>
            <a:xfrm>
              <a:off x="0" y="1926640"/>
              <a:ext cx="4896574" cy="1075334"/>
            </a:xfrm>
            <a:prstGeom prst="roundRect">
              <a:avLst>
                <a:gd name="adj" fmla="val 10000"/>
              </a:avLst>
            </a:prstGeom>
            <a:solidFill>
              <a:srgbClr val="FBE1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325288" y="2168591"/>
              <a:ext cx="591433" cy="591433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1242011" y="1926640"/>
              <a:ext cx="3654562" cy="10753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0"/>
            <p:cNvSpPr txBox="1"/>
            <p:nvPr/>
          </p:nvSpPr>
          <p:spPr>
            <a:xfrm>
              <a:off x="1242011" y="1926640"/>
              <a:ext cx="3654562" cy="10753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3800" tIns="113800" rIns="113800" bIns="1138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venir"/>
                <a:buNone/>
              </a:pPr>
              <a:r>
                <a:rPr lang="pt-BR" sz="1400" b="1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CONTENDO QUATRO ATORES, SENDO ADMINISTRADOR, FUNCIONÁRIO, ECOMMERCE E O FATURAMENTO.</a:t>
              </a:r>
              <a:endPara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0" name="Google Shape;240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41" name="Google Shape;241;p21" descr="Requisitos não funcionais: o guia completo! - Blog da Trybe"/>
          <p:cNvPicPr preferRelativeResize="0"/>
          <p:nvPr/>
        </p:nvPicPr>
        <p:blipFill rotWithShape="1">
          <a:blip r:embed="rId3">
            <a:alphaModFix amt="35000"/>
          </a:blip>
          <a:srcRect l="13555" r="13555"/>
          <a:stretch/>
        </p:blipFill>
        <p:spPr>
          <a:xfrm>
            <a:off x="20" y="10"/>
            <a:ext cx="12191977" cy="685799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1"/>
          <p:cNvSpPr txBox="1"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venir"/>
              <a:buNone/>
            </a:pPr>
            <a:r>
              <a:rPr lang="pt-BR" sz="6000">
                <a:solidFill>
                  <a:srgbClr val="FFFFFF"/>
                </a:solidFill>
              </a:rPr>
              <a:t>REQUISITOS NÃO FUNCIONAIS</a:t>
            </a:r>
            <a:endParaRPr/>
          </a:p>
        </p:txBody>
      </p:sp>
      <p:sp>
        <p:nvSpPr>
          <p:cNvPr id="243" name="Google Shape;243;p21"/>
          <p:cNvSpPr/>
          <p:nvPr/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1"/>
          <p:cNvSpPr/>
          <p:nvPr/>
        </p:nvSpPr>
        <p:spPr>
          <a:xfrm rot="10800000" flipH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5" name="Google Shape;245;p21"/>
          <p:cNvGrpSpPr/>
          <p:nvPr/>
        </p:nvGrpSpPr>
        <p:grpSpPr>
          <a:xfrm>
            <a:off x="1245569" y="3012090"/>
            <a:ext cx="10011146" cy="3707831"/>
            <a:chOff x="669792" y="1802"/>
            <a:chExt cx="10011146" cy="3707831"/>
          </a:xfrm>
        </p:grpSpPr>
        <p:sp>
          <p:nvSpPr>
            <p:cNvPr id="246" name="Google Shape;246;p21"/>
            <p:cNvSpPr/>
            <p:nvPr/>
          </p:nvSpPr>
          <p:spPr>
            <a:xfrm>
              <a:off x="669792" y="1802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1"/>
            <p:cNvSpPr txBox="1"/>
            <p:nvPr/>
          </p:nvSpPr>
          <p:spPr>
            <a:xfrm>
              <a:off x="669792" y="1802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RNF01</a:t>
              </a:r>
              <a:r>
                <a:rPr lang="pt-BR" sz="1050" b="0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DEVE SER COMPATÍVEL COM OS SISTEMAS OPERACIONAIS LINUX, WINDOWS E MAC.</a:t>
              </a:r>
              <a:endParaRPr sz="105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2709100" y="1802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1"/>
            <p:cNvSpPr txBox="1"/>
            <p:nvPr/>
          </p:nvSpPr>
          <p:spPr>
            <a:xfrm>
              <a:off x="2709100" y="1802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RNF02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DEVE TER CONEXÃO COM UM BANCO DE DADOS MYSQL.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4748408" y="1802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1"/>
            <p:cNvSpPr txBox="1"/>
            <p:nvPr/>
          </p:nvSpPr>
          <p:spPr>
            <a:xfrm>
              <a:off x="4748408" y="1802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RNF03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DEVE OCUPAR MENOS QUE 2GB.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52" name="Google Shape;252;p21"/>
            <p:cNvSpPr/>
            <p:nvPr/>
          </p:nvSpPr>
          <p:spPr>
            <a:xfrm>
              <a:off x="6787715" y="1802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1"/>
            <p:cNvSpPr txBox="1"/>
            <p:nvPr/>
          </p:nvSpPr>
          <p:spPr>
            <a:xfrm>
              <a:off x="6787715" y="1802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RNF04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NECESSITA DE UMA CONEXÃO COM INTERNET DE NO MÍNIMO 2MB.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8827023" y="1802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1"/>
            <p:cNvSpPr txBox="1"/>
            <p:nvPr/>
          </p:nvSpPr>
          <p:spPr>
            <a:xfrm>
              <a:off x="8827023" y="1802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RNF05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DEVE SER DESENVOLVIDO NA LINGUAGEM DE PROGRAMAÇÃO JAVA.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669792" y="1299543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1"/>
            <p:cNvSpPr txBox="1"/>
            <p:nvPr/>
          </p:nvSpPr>
          <p:spPr>
            <a:xfrm>
              <a:off x="669792" y="1299543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RNF06</a:t>
              </a:r>
              <a:r>
                <a:rPr lang="pt-BR" sz="1050" b="0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REQUER NO MÍNIMO O PROCESSADOR I3 3220/ AMD FX 6300. </a:t>
              </a:r>
              <a:endParaRPr sz="105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2709100" y="1299543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1"/>
            <p:cNvSpPr txBox="1"/>
            <p:nvPr/>
          </p:nvSpPr>
          <p:spPr>
            <a:xfrm>
              <a:off x="2709100" y="1299543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RNF07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REQUER NO MÍNIMO 2GB DE MEMÓRIA RAM.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4748408" y="1299543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1"/>
            <p:cNvSpPr txBox="1"/>
            <p:nvPr/>
          </p:nvSpPr>
          <p:spPr>
            <a:xfrm>
              <a:off x="4748408" y="1299543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RNF08</a:t>
              </a:r>
              <a:r>
                <a:rPr lang="pt-BR" sz="1050" b="0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REQUER UM PROCESSADOR E SISTEMA OPERACIONAL DE 64 BITS.</a:t>
              </a:r>
              <a:endParaRPr sz="105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6787715" y="1299543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1"/>
            <p:cNvSpPr txBox="1"/>
            <p:nvPr/>
          </p:nvSpPr>
          <p:spPr>
            <a:xfrm>
              <a:off x="6787715" y="1299543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RNF09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DEVE CONTER AUTENTICAÇÃO COM USUÁRIO E SENHA VÁLIDOS (CADASTRADOS NO BANCO DE DADOS) PARA PERMITIR QUE O USUÁRIO COMECE A UTILIZAR O SISTEMA.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8827023" y="1299543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1"/>
            <p:cNvSpPr txBox="1"/>
            <p:nvPr/>
          </p:nvSpPr>
          <p:spPr>
            <a:xfrm>
              <a:off x="8827023" y="1299543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RNF10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A SENHA DO USUÁRIO DEVERÁ SER GRAVADA UTILIZANDO O ALGORITMO SHA-3 PARA CRIPTOGRAFÍA.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1689446" y="2597284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1"/>
            <p:cNvSpPr txBox="1"/>
            <p:nvPr/>
          </p:nvSpPr>
          <p:spPr>
            <a:xfrm>
              <a:off x="1689446" y="2597284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RNF11</a:t>
              </a:r>
              <a:r>
                <a:rPr lang="pt-BR" sz="1050" b="0" i="0" u="none" strike="noStrike" cap="none" dirty="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O SISTEMA DEVE TER ALTA DISPONIBILIDADE COMO 85% DO TEMPO.</a:t>
              </a:r>
              <a:endParaRPr sz="105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8" name="Google Shape;268;p21"/>
            <p:cNvSpPr/>
            <p:nvPr/>
          </p:nvSpPr>
          <p:spPr>
            <a:xfrm>
              <a:off x="3728754" y="2597284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1"/>
            <p:cNvSpPr txBox="1"/>
            <p:nvPr/>
          </p:nvSpPr>
          <p:spPr>
            <a:xfrm>
              <a:off x="3728754" y="2597284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RNF12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A INTERFACE DO SISTEMA DEVERÁ SE COMPORTAR ADEQUADAMENTE INDEPENDENTE DO SISTEMA OPERACIONAL QUE O USUÁRIO ESTIVER.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5768061" y="2597284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1"/>
            <p:cNvSpPr txBox="1"/>
            <p:nvPr/>
          </p:nvSpPr>
          <p:spPr>
            <a:xfrm>
              <a:off x="5768061" y="2597284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RNF13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DEVERÁ NOTIFICAR O USUÁRIO CASO O MESMO SE MANTENHA INATIVO POR MAIS DE 30 MINUTOS.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7807369" y="2597284"/>
              <a:ext cx="1853915" cy="1112349"/>
            </a:xfrm>
            <a:prstGeom prst="rect">
              <a:avLst/>
            </a:prstGeom>
            <a:gradFill>
              <a:gsLst>
                <a:gs pos="0">
                  <a:srgbClr val="4E4E4E"/>
                </a:gs>
                <a:gs pos="50000">
                  <a:schemeClr val="dk2"/>
                </a:gs>
                <a:gs pos="100000">
                  <a:srgbClr val="21212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1"/>
            <p:cNvSpPr txBox="1"/>
            <p:nvPr/>
          </p:nvSpPr>
          <p:spPr>
            <a:xfrm>
              <a:off x="7807369" y="2597284"/>
              <a:ext cx="1853915" cy="11123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900" tIns="41900" rIns="41900" bIns="41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venir"/>
                <a:buNone/>
              </a:pPr>
              <a:r>
                <a:rPr lang="pt-BR" sz="105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RNF14</a:t>
              </a:r>
              <a:r>
                <a:rPr lang="pt-BR" sz="105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  DEVERÁ EMITIR UMA MENSAGEM DE ERRO CASO O USUÁRIO NÃO ESTEJA COM UMA CONEXÃO COM INTERNET ADEQUADA.</a:t>
              </a:r>
              <a:endParaRPr sz="10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22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22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2"/>
          <p:cNvSpPr/>
          <p:nvPr/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2"/>
          <p:cNvSpPr/>
          <p:nvPr/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2"/>
          <p:cNvSpPr/>
          <p:nvPr/>
        </p:nvSpPr>
        <p:spPr>
          <a:xfrm>
            <a:off x="408432" y="975702"/>
            <a:ext cx="4389120" cy="937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2"/>
          <p:cNvSpPr txBox="1">
            <a:spLocks noGrp="1"/>
          </p:cNvSpPr>
          <p:nvPr>
            <p:ph type="ctrTitle"/>
          </p:nvPr>
        </p:nvSpPr>
        <p:spPr>
          <a:xfrm>
            <a:off x="241322" y="972474"/>
            <a:ext cx="4790266" cy="70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None/>
            </a:pPr>
            <a:r>
              <a:rPr lang="pt-BR" sz="3000" b="1" dirty="0"/>
              <a:t>ARQUITETURA LÓGICA</a:t>
            </a:r>
            <a:endParaRPr sz="30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C916802-D462-4D2E-B459-B3088D8EB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431" y="2463914"/>
            <a:ext cx="11483403" cy="34183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3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3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3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7" name="Google Shape;297;p23"/>
          <p:cNvSpPr/>
          <p:nvPr/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3"/>
          <p:cNvSpPr/>
          <p:nvPr/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3"/>
          <p:cNvSpPr/>
          <p:nvPr/>
        </p:nvSpPr>
        <p:spPr>
          <a:xfrm>
            <a:off x="408432" y="975702"/>
            <a:ext cx="4389120" cy="937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302" name="Google Shape;302;p23"/>
          <p:cNvGrpSpPr/>
          <p:nvPr/>
        </p:nvGrpSpPr>
        <p:grpSpPr>
          <a:xfrm>
            <a:off x="335063" y="3186209"/>
            <a:ext cx="4896574" cy="2366010"/>
            <a:chOff x="0" y="609219"/>
            <a:chExt cx="4896574" cy="2366010"/>
          </a:xfrm>
        </p:grpSpPr>
        <p:sp>
          <p:nvSpPr>
            <p:cNvPr id="303" name="Google Shape;303;p23"/>
            <p:cNvSpPr/>
            <p:nvPr/>
          </p:nvSpPr>
          <p:spPr>
            <a:xfrm>
              <a:off x="0" y="609219"/>
              <a:ext cx="4896574" cy="43173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3"/>
            <p:cNvSpPr txBox="1"/>
            <p:nvPr/>
          </p:nvSpPr>
          <p:spPr>
            <a:xfrm>
              <a:off x="21075" y="630294"/>
              <a:ext cx="4854424" cy="389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r>
                <a:rPr lang="pt-BR" sz="1800" b="1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COMPONENTES FÍSICOS</a:t>
              </a:r>
              <a:endPara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0" y="1092789"/>
              <a:ext cx="4896574" cy="43173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3"/>
            <p:cNvSpPr txBox="1"/>
            <p:nvPr/>
          </p:nvSpPr>
          <p:spPr>
            <a:xfrm>
              <a:off x="21075" y="1113864"/>
              <a:ext cx="4854424" cy="389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r>
                <a:rPr lang="pt-BR" sz="180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PROCESSADOR I3 3220/ AMD FX 6300</a:t>
              </a:r>
              <a:endPara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0" y="1576359"/>
              <a:ext cx="4896574" cy="43173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 txBox="1"/>
            <p:nvPr/>
          </p:nvSpPr>
          <p:spPr>
            <a:xfrm>
              <a:off x="21075" y="1597434"/>
              <a:ext cx="4854424" cy="389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r>
                <a:rPr lang="pt-BR" sz="180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2GB DE MEMÓRIA RAM</a:t>
              </a:r>
              <a:endPara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0" y="2059929"/>
              <a:ext cx="4896574" cy="43173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3"/>
            <p:cNvSpPr txBox="1"/>
            <p:nvPr/>
          </p:nvSpPr>
          <p:spPr>
            <a:xfrm>
              <a:off x="21075" y="2081004"/>
              <a:ext cx="4854424" cy="389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r>
                <a:rPr lang="pt-BR" sz="180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CAPACIDADE MÍNIMA DE MEMÓRIA 5 GB</a:t>
              </a:r>
              <a:endPara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0" y="2543499"/>
              <a:ext cx="4896574" cy="43173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3"/>
            <p:cNvSpPr txBox="1"/>
            <p:nvPr/>
          </p:nvSpPr>
          <p:spPr>
            <a:xfrm>
              <a:off x="21075" y="2564574"/>
              <a:ext cx="4854424" cy="389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r>
                <a:rPr lang="pt-BR" sz="1800" b="1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MINIMO DE 2MB PARA NAVEGAÇÃO</a:t>
              </a:r>
              <a:endPara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301" name="Google Shape;301;p23"/>
          <p:cNvSpPr txBox="1">
            <a:spLocks noGrp="1"/>
          </p:cNvSpPr>
          <p:nvPr>
            <p:ph type="ctrTitle"/>
          </p:nvPr>
        </p:nvSpPr>
        <p:spPr>
          <a:xfrm>
            <a:off x="412670" y="967120"/>
            <a:ext cx="4384882" cy="70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None/>
            </a:pPr>
            <a:r>
              <a:rPr lang="pt-BR" sz="3000" b="1" dirty="0"/>
              <a:t>ARQUITETURA FÍSICA</a:t>
            </a:r>
            <a:endParaRPr sz="3000" dirty="0"/>
          </a:p>
        </p:txBody>
      </p:sp>
      <p:pic>
        <p:nvPicPr>
          <p:cNvPr id="4" name="Imagem 3" descr="Caixa de som&#10;&#10;Descrição gerada automaticamente com confiança média">
            <a:extLst>
              <a:ext uri="{FF2B5EF4-FFF2-40B4-BE49-F238E27FC236}">
                <a16:creationId xmlns:a16="http://schemas.microsoft.com/office/drawing/2014/main" id="{C03BDAAF-6318-4075-9FA0-15AA54700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706" y="2861234"/>
            <a:ext cx="5569126" cy="2690985"/>
          </a:xfrm>
          <a:prstGeom prst="rect">
            <a:avLst/>
          </a:prstGeom>
        </p:spPr>
      </p:pic>
      <p:pic>
        <p:nvPicPr>
          <p:cNvPr id="299" name="Google Shape;299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97106" y="5151328"/>
            <a:ext cx="400891" cy="400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4"/>
          <p:cNvSpPr/>
          <p:nvPr/>
        </p:nvSpPr>
        <p:spPr>
          <a:xfrm>
            <a:off x="558209" y="0"/>
            <a:ext cx="11167500" cy="2018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8E8E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4"/>
          <p:cNvSpPr/>
          <p:nvPr/>
        </p:nvSpPr>
        <p:spPr>
          <a:xfrm>
            <a:off x="566928" y="0"/>
            <a:ext cx="11155800" cy="201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4"/>
          <p:cNvSpPr/>
          <p:nvPr/>
        </p:nvSpPr>
        <p:spPr>
          <a:xfrm>
            <a:off x="498834" y="787352"/>
            <a:ext cx="128100" cy="7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1" name="Google Shape;321;p24"/>
          <p:cNvSpPr/>
          <p:nvPr/>
        </p:nvSpPr>
        <p:spPr>
          <a:xfrm rot="5400000">
            <a:off x="646169" y="-180592"/>
            <a:ext cx="73200" cy="54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24"/>
          <p:cNvSpPr/>
          <p:nvPr/>
        </p:nvSpPr>
        <p:spPr>
          <a:xfrm>
            <a:off x="408417" y="1812150"/>
            <a:ext cx="11167500" cy="73200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4"/>
          <p:cNvSpPr/>
          <p:nvPr/>
        </p:nvSpPr>
        <p:spPr>
          <a:xfrm>
            <a:off x="408424" y="366900"/>
            <a:ext cx="4790400" cy="937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4" name="Google Shape;324;p24"/>
          <p:cNvSpPr txBox="1">
            <a:spLocks noGrp="1"/>
          </p:cNvSpPr>
          <p:nvPr>
            <p:ph type="ctrTitle"/>
          </p:nvPr>
        </p:nvSpPr>
        <p:spPr>
          <a:xfrm>
            <a:off x="408422" y="366899"/>
            <a:ext cx="4790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None/>
            </a:pPr>
            <a:r>
              <a:rPr lang="pt-BR" sz="3000" b="1" dirty="0"/>
              <a:t>PROTÓTIPOS DE INTERFACE</a:t>
            </a:r>
            <a:endParaRPr lang="pt-BR" sz="9000" dirty="0"/>
          </a:p>
        </p:txBody>
      </p:sp>
      <p:pic>
        <p:nvPicPr>
          <p:cNvPr id="325" name="Google Shape;3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5150" y="2018700"/>
            <a:ext cx="8374042" cy="4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38;p25">
            <a:extLst>
              <a:ext uri="{FF2B5EF4-FFF2-40B4-BE49-F238E27FC236}">
                <a16:creationId xmlns:a16="http://schemas.microsoft.com/office/drawing/2014/main" id="{215A96E4-519A-4A05-8BA5-1849D7BC68F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2169" y="2030578"/>
            <a:ext cx="8377023" cy="469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rgbClr val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rgbClr val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578</Words>
  <Application>Microsoft Office PowerPoint</Application>
  <PresentationFormat>Widescreen</PresentationFormat>
  <Paragraphs>71</Paragraphs>
  <Slides>13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Avenir</vt:lpstr>
      <vt:lpstr>Calibri</vt:lpstr>
      <vt:lpstr>AccentBoxVTI</vt:lpstr>
      <vt:lpstr>AccentBoxVTI</vt:lpstr>
      <vt:lpstr>GERENCIADOR DE PEDIDOS PinocchData</vt:lpstr>
      <vt:lpstr>PROGRAMA IDEALIZADO PARA RAMO DE VAREJO</vt:lpstr>
      <vt:lpstr>IDEIAS CENTRAIS</vt:lpstr>
      <vt:lpstr>DEFINIÇÃO NO MODELO DE PROCESSO</vt:lpstr>
      <vt:lpstr>DIAGRAMA DE CASO DE USO</vt:lpstr>
      <vt:lpstr>REQUISITOS NÃO FUNCIONAIS</vt:lpstr>
      <vt:lpstr>ARQUITETURA LÓGICA</vt:lpstr>
      <vt:lpstr>ARQUITETURA FÍSICA</vt:lpstr>
      <vt:lpstr>PROTÓTIPOS DE INTERFACE</vt:lpstr>
      <vt:lpstr>CRITÉRIOS DE QUALIDADE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GERENCIADOR DE PEDIDOS PinocchData</dc:title>
  <cp:lastModifiedBy>Rafael Tomazelli</cp:lastModifiedBy>
  <cp:revision>4</cp:revision>
  <dcterms:modified xsi:type="dcterms:W3CDTF">2021-12-03T00:42:15Z</dcterms:modified>
</cp:coreProperties>
</file>